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6126-1C86-4412-8F74-583064FBF2FB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4026-7C94-4BD0-9212-9CF3D79AB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6126-1C86-4412-8F74-583064FBF2FB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4026-7C94-4BD0-9212-9CF3D79AB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5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6126-1C86-4412-8F74-583064FBF2FB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4026-7C94-4BD0-9212-9CF3D79AB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7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6126-1C86-4412-8F74-583064FBF2FB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4026-7C94-4BD0-9212-9CF3D79AB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1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6126-1C86-4412-8F74-583064FBF2FB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4026-7C94-4BD0-9212-9CF3D79AB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9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6126-1C86-4412-8F74-583064FBF2FB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4026-7C94-4BD0-9212-9CF3D79AB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4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6126-1C86-4412-8F74-583064FBF2FB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4026-7C94-4BD0-9212-9CF3D79AB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9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6126-1C86-4412-8F74-583064FBF2FB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4026-7C94-4BD0-9212-9CF3D79AB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6126-1C86-4412-8F74-583064FBF2FB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4026-7C94-4BD0-9212-9CF3D79AB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0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6126-1C86-4412-8F74-583064FBF2FB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4026-7C94-4BD0-9212-9CF3D79AB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5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6126-1C86-4412-8F74-583064FBF2FB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4026-7C94-4BD0-9212-9CF3D79AB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8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16126-1C86-4412-8F74-583064FBF2FB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24026-7C94-4BD0-9212-9CF3D79AB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7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atin typeface="Algerian" pitchFamily="82" charset="0"/>
              </a:rPr>
              <a:t>ORGANISASI &amp; SISTEM OPERASI &amp; PROSEDUR</a:t>
            </a:r>
            <a:endParaRPr lang="en-US" sz="6000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24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A. STRUKTUR ORGANISASI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b="1" dirty="0" smtClean="0"/>
              <a:t>RAPAT ANGGOTA</a:t>
            </a:r>
          </a:p>
          <a:p>
            <a:pPr marL="514350" indent="-514350">
              <a:buAutoNum type="arabicPeriod"/>
            </a:pPr>
            <a:r>
              <a:rPr lang="en-US" sz="4400" b="1" dirty="0" smtClean="0"/>
              <a:t>KEPENGURUSAN</a:t>
            </a:r>
          </a:p>
          <a:p>
            <a:pPr marL="514350" indent="-514350">
              <a:buAutoNum type="arabicPeriod"/>
            </a:pPr>
            <a:r>
              <a:rPr lang="en-US" sz="4400" b="1" dirty="0" smtClean="0"/>
              <a:t>PENGELOLA ( DIREKTUR, MANAJER UNIT, PETUGAS ACC, STAF MARKETING, DEWAN PENGAWAS)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8854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BAGAN ORGANISASI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7600" y="2019300"/>
            <a:ext cx="18288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KETUA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0" y="2019300"/>
            <a:ext cx="27432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DEWAN PENGURUS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2019300"/>
            <a:ext cx="23622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DEWAN SYARIAH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14500" y="3048000"/>
            <a:ext cx="22479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SEKRETARIS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257800" y="2971800"/>
            <a:ext cx="19812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BENDAHARA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29000" y="39624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DIREKTUS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43000" y="4953000"/>
            <a:ext cx="2286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MANAJER UNIT JKS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0200" y="4953000"/>
            <a:ext cx="2362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MANAJER UNIT SEKTOR RIIL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6172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OPERASIONAL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86000" y="617220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572000" y="61722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PERDAGANGAN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248400" y="6172200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JASA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772400" y="6172200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PRODUKSI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657600" y="11430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RAT</a:t>
            </a:r>
            <a:endParaRPr lang="en-US" sz="2000" b="1" dirty="0"/>
          </a:p>
        </p:txBody>
      </p:sp>
      <p:cxnSp>
        <p:nvCxnSpPr>
          <p:cNvPr id="19" name="Straight Connector 18"/>
          <p:cNvCxnSpPr>
            <a:stCxn id="17" idx="2"/>
            <a:endCxn id="3" idx="0"/>
          </p:cNvCxnSpPr>
          <p:nvPr/>
        </p:nvCxnSpPr>
        <p:spPr>
          <a:xfrm>
            <a:off x="4572000" y="175260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3"/>
          </p:cNvCxnSpPr>
          <p:nvPr/>
        </p:nvCxnSpPr>
        <p:spPr>
          <a:xfrm>
            <a:off x="2895600" y="234315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" idx="3"/>
          </p:cNvCxnSpPr>
          <p:nvPr/>
        </p:nvCxnSpPr>
        <p:spPr>
          <a:xfrm>
            <a:off x="5486400" y="222885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429000" y="234315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" idx="2"/>
          </p:cNvCxnSpPr>
          <p:nvPr/>
        </p:nvCxnSpPr>
        <p:spPr>
          <a:xfrm flipH="1">
            <a:off x="2895600" y="2438400"/>
            <a:ext cx="1676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" idx="2"/>
          </p:cNvCxnSpPr>
          <p:nvPr/>
        </p:nvCxnSpPr>
        <p:spPr>
          <a:xfrm>
            <a:off x="4572000" y="2438400"/>
            <a:ext cx="1524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7" idx="2"/>
            <a:endCxn id="9" idx="0"/>
          </p:cNvCxnSpPr>
          <p:nvPr/>
        </p:nvCxnSpPr>
        <p:spPr>
          <a:xfrm>
            <a:off x="2838450" y="3581400"/>
            <a:ext cx="161925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2"/>
          </p:cNvCxnSpPr>
          <p:nvPr/>
        </p:nvCxnSpPr>
        <p:spPr>
          <a:xfrm flipH="1">
            <a:off x="4572000" y="3619500"/>
            <a:ext cx="16764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9" idx="2"/>
            <a:endCxn id="10" idx="0"/>
          </p:cNvCxnSpPr>
          <p:nvPr/>
        </p:nvCxnSpPr>
        <p:spPr>
          <a:xfrm flipH="1">
            <a:off x="2286000" y="4648200"/>
            <a:ext cx="21717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2"/>
          </p:cNvCxnSpPr>
          <p:nvPr/>
        </p:nvCxnSpPr>
        <p:spPr>
          <a:xfrm>
            <a:off x="4457700" y="4648200"/>
            <a:ext cx="2133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2"/>
            <a:endCxn id="12" idx="0"/>
          </p:cNvCxnSpPr>
          <p:nvPr/>
        </p:nvCxnSpPr>
        <p:spPr>
          <a:xfrm flipH="1">
            <a:off x="1104900" y="5791200"/>
            <a:ext cx="11811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0" idx="2"/>
          </p:cNvCxnSpPr>
          <p:nvPr/>
        </p:nvCxnSpPr>
        <p:spPr>
          <a:xfrm>
            <a:off x="2286000" y="5791200"/>
            <a:ext cx="8763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4" idx="0"/>
          </p:cNvCxnSpPr>
          <p:nvPr/>
        </p:nvCxnSpPr>
        <p:spPr>
          <a:xfrm flipH="1">
            <a:off x="5257800" y="5791200"/>
            <a:ext cx="13335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1" idx="2"/>
            <a:endCxn id="16" idx="0"/>
          </p:cNvCxnSpPr>
          <p:nvPr/>
        </p:nvCxnSpPr>
        <p:spPr>
          <a:xfrm>
            <a:off x="6591300" y="5791200"/>
            <a:ext cx="17907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1" idx="2"/>
          </p:cNvCxnSpPr>
          <p:nvPr/>
        </p:nvCxnSpPr>
        <p:spPr>
          <a:xfrm>
            <a:off x="6591300" y="57912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Left Brace 52"/>
          <p:cNvSpPr/>
          <p:nvPr/>
        </p:nvSpPr>
        <p:spPr>
          <a:xfrm>
            <a:off x="304800" y="838200"/>
            <a:ext cx="228600" cy="2743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Left Brace 55"/>
          <p:cNvSpPr/>
          <p:nvPr/>
        </p:nvSpPr>
        <p:spPr>
          <a:xfrm>
            <a:off x="0" y="3790950"/>
            <a:ext cx="419100" cy="26479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0" y="3048000"/>
            <a:ext cx="1371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PENGURUS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-38100" y="4305300"/>
            <a:ext cx="1409700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PENGELOLA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1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Algerian" pitchFamily="82" charset="0"/>
              </a:rPr>
              <a:t>UNIT JASA KEU.SYAR</a:t>
            </a:r>
            <a:endParaRPr lang="en-US" sz="6000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1. PENGHIMPUN DANA</a:t>
            </a:r>
          </a:p>
          <a:p>
            <a:pPr marL="0" indent="0" algn="ctr">
              <a:buNone/>
            </a:pPr>
            <a:r>
              <a:rPr lang="en-US" sz="4800" dirty="0" smtClean="0"/>
              <a:t>2. PENYALUARAN DANA ( 5C )</a:t>
            </a:r>
          </a:p>
          <a:p>
            <a:pPr marL="0" indent="0" algn="ctr">
              <a:buNone/>
            </a:pPr>
            <a:r>
              <a:rPr lang="en-US" sz="4800" dirty="0" smtClean="0"/>
              <a:t>3. PENGAWASAN</a:t>
            </a:r>
          </a:p>
          <a:p>
            <a:pPr marL="0" indent="0" algn="ctr">
              <a:buNone/>
            </a:pPr>
            <a:r>
              <a:rPr lang="en-US" sz="4800" dirty="0" smtClean="0"/>
              <a:t>4. PELAPORAN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0599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SISTEM DISTRIBUSI BAGI HASIL UJKS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DALIL NAQLI : Q.S. ALBAQOROH : 282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“JIKA KAMU BERMUAMALAH TIDAK SECARA     TUNAI HENDAKNYA KAMU MENULISKANNYA DENGAN BENAR”</a:t>
            </a:r>
          </a:p>
        </p:txBody>
      </p:sp>
    </p:spTree>
    <p:extLst>
      <p:ext uri="{BB962C8B-B14F-4D97-AF65-F5344CB8AC3E}">
        <p14:creationId xmlns:p14="http://schemas.microsoft.com/office/powerpoint/2010/main" val="1512656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PRINSIP DISTRIBUSI </a:t>
            </a:r>
            <a:br>
              <a:rPr lang="en-US" b="1" dirty="0" smtClean="0">
                <a:latin typeface="Algerian" pitchFamily="82" charset="0"/>
              </a:rPr>
            </a:br>
            <a:r>
              <a:rPr lang="en-US" b="1" dirty="0" smtClean="0">
                <a:latin typeface="Algerian" pitchFamily="82" charset="0"/>
              </a:rPr>
              <a:t>HASIL USAHA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FATWA DSN NO. 15.DSM-MUI/IX/2000 BOLEH MENGGUNAKAN PRINSIP BAGI HASIL DALAM PEMBAGIAN HASIL USAHA DENGAN MITRA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93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MEKANISME DIRSTRIBUSI B.H.</a:t>
            </a:r>
            <a:endParaRPr lang="en-US" b="1" dirty="0"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588788"/>
              </p:ext>
            </p:extLst>
          </p:nvPr>
        </p:nvGraphicFramePr>
        <p:xfrm>
          <a:off x="457200" y="1600200"/>
          <a:ext cx="82296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676400"/>
                <a:gridCol w="1524000"/>
                <a:gridCol w="1447800"/>
                <a:gridCol w="13716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HIMPUN DANA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SALUR DANA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PENDP SALUR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PENDP</a:t>
                      </a:r>
                      <a:r>
                        <a:rPr lang="en-US" baseline="0" dirty="0" smtClean="0"/>
                        <a:t> DIBAGI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150.000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150.000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325.000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325.000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ALL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150.000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175.000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350.000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312.000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150/175= 85,77%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150.000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125.000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275.000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275.000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ALL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985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153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ORGANISASI &amp; SISTEM OPERASI &amp; PROSEDUR</vt:lpstr>
      <vt:lpstr>A. STRUKTUR ORGANISASI</vt:lpstr>
      <vt:lpstr>BAGAN ORGANISASI</vt:lpstr>
      <vt:lpstr>UNIT JASA KEU.SYAR</vt:lpstr>
      <vt:lpstr>SISTEM DISTRIBUSI BAGI HASIL UJKS</vt:lpstr>
      <vt:lpstr>PRINSIP DISTRIBUSI  HASIL USAHA</vt:lpstr>
      <vt:lpstr>MEKANISME DIRSTRIBUSI B.H.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ORGANISASI &amp; SISTEM OPERASI &amp; PROSEDUR</dc:title>
  <dc:creator>anik</dc:creator>
  <cp:lastModifiedBy>anik</cp:lastModifiedBy>
  <cp:revision>7</cp:revision>
  <dcterms:created xsi:type="dcterms:W3CDTF">2013-05-28T02:28:55Z</dcterms:created>
  <dcterms:modified xsi:type="dcterms:W3CDTF">2013-05-28T03:37:58Z</dcterms:modified>
</cp:coreProperties>
</file>